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92" r:id="rId5"/>
    <p:sldId id="275" r:id="rId6"/>
    <p:sldId id="276" r:id="rId7"/>
    <p:sldId id="283" r:id="rId8"/>
    <p:sldId id="293" r:id="rId9"/>
    <p:sldId id="295" r:id="rId10"/>
    <p:sldId id="284" r:id="rId11"/>
    <p:sldId id="289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E5A"/>
    <a:srgbClr val="446992"/>
    <a:srgbClr val="AEC2D8"/>
    <a:srgbClr val="98432A"/>
    <a:srgbClr val="D84400"/>
    <a:srgbClr val="44678D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106" d="100"/>
          <a:sy n="106" d="100"/>
        </p:scale>
        <p:origin x="744" y="68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ED2950FC-64C0-50D7-5101-884A13ED2F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CEA88831-A930-596B-0685-672024BE27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A3FD0A0-F4FB-BC20-358F-C4F179AA89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389891-233D-6282-224F-6B8EC0182D2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61DD8-56E8-44DB-8D68-9188DEA5050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2A2D99A-04B6-3AD9-B6DA-EEE29FB0DD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F4F81C-C1F0-7738-A271-96AF417D7F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4C781-2765-427A-A960-385CE0D0C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014797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64722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37937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91236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76345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65519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3929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5" y="4172084"/>
            <a:ext cx="1959981" cy="760288"/>
          </a:xfrm>
        </p:spPr>
        <p:txBody>
          <a:bodyPr/>
          <a:lstStyle/>
          <a:p>
            <a:r>
              <a:rPr lang="en-US" dirty="0"/>
              <a:t>Graham Harris</a:t>
            </a:r>
          </a:p>
        </p:txBody>
      </p:sp>
      <p:pic>
        <p:nvPicPr>
          <p:cNvPr id="30" name="Picture placeholder 29" descr="Graphs and charts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7072" r="27072"/>
          <a:stretch/>
        </p:blipFill>
        <p:spPr>
          <a:xfrm>
            <a:off x="7043346" y="838985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89853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74304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594184"/>
            <a:ext cx="6127630" cy="2450183"/>
          </a:xfrm>
        </p:spPr>
        <p:txBody>
          <a:bodyPr/>
          <a:lstStyle/>
          <a:p>
            <a:r>
              <a:rPr lang="en-US" altLang="zh-CN" dirty="0"/>
              <a:t>Implementing </a:t>
            </a:r>
            <a:r>
              <a:rPr lang="en-US" altLang="zh-CN" dirty="0" err="1"/>
              <a:t>DevSecOps</a:t>
            </a:r>
            <a:r>
              <a:rPr lang="en-US" altLang="zh-CN" dirty="0"/>
              <a:t> at </a:t>
            </a:r>
            <a:br>
              <a:rPr lang="en-US" altLang="zh-CN" dirty="0"/>
            </a:br>
            <a:r>
              <a:rPr lang="en-US" altLang="zh-CN" dirty="0"/>
              <a:t>ABC Insurance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Current State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Culture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Tools &amp; Technologies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2604" y="3435546"/>
            <a:ext cx="3777149" cy="1707954"/>
          </a:xfrm>
        </p:spPr>
        <p:txBody>
          <a:bodyPr/>
          <a:lstStyle/>
          <a:p>
            <a:r>
              <a:rPr lang="en-US" dirty="0"/>
              <a:t>Key Challenges: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Communication Silos</a:t>
            </a:r>
          </a:p>
          <a:p>
            <a:pPr marL="285750" indent="-285750">
              <a:buFontTx/>
              <a:buChar char="-"/>
            </a:pPr>
            <a:r>
              <a:rPr lang="en-US" dirty="0"/>
              <a:t>Knowledge Gaps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Infrastructure Lapses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Placeholder 11" descr="Angled view of a starting block on a running track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>
            <a:extLst>
              <a:ext uri="{FF2B5EF4-FFF2-40B4-BE49-F238E27FC236}">
                <a16:creationId xmlns:a16="http://schemas.microsoft.com/office/drawing/2014/main" id="{1E3F7726-AC85-55B8-BDED-51E7BA85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Roadmap</a:t>
            </a:r>
          </a:p>
        </p:txBody>
      </p:sp>
      <p:pic>
        <p:nvPicPr>
          <p:cNvPr id="8" name="Picture Placeholder 7" descr="Businesswoman reviewing sticky notes on a wall">
            <a:extLst>
              <a:ext uri="{FF2B5EF4-FFF2-40B4-BE49-F238E27FC236}">
                <a16:creationId xmlns:a16="http://schemas.microsoft.com/office/drawing/2014/main" id="{66D3A5E9-F687-402F-8477-EE4CD418CA67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Text Placeholder">
            <a:extLst>
              <a:ext uri="{FF2B5EF4-FFF2-40B4-BE49-F238E27FC236}">
                <a16:creationId xmlns:a16="http://schemas.microsoft.com/office/drawing/2014/main" id="{0490F6D4-84D0-42DF-A807-E56706B577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Understand</a:t>
            </a:r>
          </a:p>
          <a:p>
            <a:endParaRPr lang="zh-CN" altLang="en-US" dirty="0"/>
          </a:p>
        </p:txBody>
      </p:sp>
      <p:sp>
        <p:nvSpPr>
          <p:cNvPr id="30" name="Text Placeholder">
            <a:extLst>
              <a:ext uri="{FF2B5EF4-FFF2-40B4-BE49-F238E27FC236}">
                <a16:creationId xmlns:a16="http://schemas.microsoft.com/office/drawing/2014/main" id="{99E3B6AA-5679-428D-B466-0173CBC5572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Outline current tech stack and highlight improvements</a:t>
            </a:r>
          </a:p>
          <a:p>
            <a:endParaRPr lang="zh-CN" altLang="en-US" dirty="0"/>
          </a:p>
        </p:txBody>
      </p:sp>
      <p:pic>
        <p:nvPicPr>
          <p:cNvPr id="10" name="Picture Placeholder 9" descr="People working in office">
            <a:extLst>
              <a:ext uri="{FF2B5EF4-FFF2-40B4-BE49-F238E27FC236}">
                <a16:creationId xmlns:a16="http://schemas.microsoft.com/office/drawing/2014/main" id="{D249D9CF-86A2-4E7B-8B6F-D02EE968C997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">
            <a:extLst>
              <a:ext uri="{FF2B5EF4-FFF2-40B4-BE49-F238E27FC236}">
                <a16:creationId xmlns:a16="http://schemas.microsoft.com/office/drawing/2014/main" id="{3A30B02E-FBE1-41C5-AF6E-E1013275E84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altLang="zh-CN" dirty="0"/>
              <a:t>Collaborate</a:t>
            </a:r>
          </a:p>
          <a:p>
            <a:endParaRPr lang="zh-CN" altLang="en-US" dirty="0"/>
          </a:p>
        </p:txBody>
      </p:sp>
      <p:sp>
        <p:nvSpPr>
          <p:cNvPr id="38" name="Text Placeholder">
            <a:extLst>
              <a:ext uri="{FF2B5EF4-FFF2-40B4-BE49-F238E27FC236}">
                <a16:creationId xmlns:a16="http://schemas.microsoft.com/office/drawing/2014/main" id="{6BEF3457-28AE-41BA-B285-C77561919C1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altLang="zh-CN" dirty="0"/>
              <a:t>Increase cross-team connection</a:t>
            </a:r>
          </a:p>
          <a:p>
            <a:endParaRPr lang="zh-CN" altLang="en-US" dirty="0"/>
          </a:p>
        </p:txBody>
      </p:sp>
      <p:pic>
        <p:nvPicPr>
          <p:cNvPr id="12" name="Picture Placeholder 11" descr="Layout of website design sketches on white paper">
            <a:extLst>
              <a:ext uri="{FF2B5EF4-FFF2-40B4-BE49-F238E27FC236}">
                <a16:creationId xmlns:a16="http://schemas.microsoft.com/office/drawing/2014/main" id="{3D51D04D-653C-45AE-9DDF-BE96BA267A6B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9" name="Text Placeholder">
            <a:extLst>
              <a:ext uri="{FF2B5EF4-FFF2-40B4-BE49-F238E27FC236}">
                <a16:creationId xmlns:a16="http://schemas.microsoft.com/office/drawing/2014/main" id="{1B558BFC-AA9F-4991-A6BB-D56BEC07C16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altLang="zh-CN" dirty="0"/>
              <a:t>Develop</a:t>
            </a:r>
          </a:p>
          <a:p>
            <a:endParaRPr lang="zh-CN" altLang="en-US" dirty="0"/>
          </a:p>
        </p:txBody>
      </p:sp>
      <p:sp>
        <p:nvSpPr>
          <p:cNvPr id="40" name="Text Placeholder">
            <a:extLst>
              <a:ext uri="{FF2B5EF4-FFF2-40B4-BE49-F238E27FC236}">
                <a16:creationId xmlns:a16="http://schemas.microsoft.com/office/drawing/2014/main" id="{17095E6E-F279-4342-B53E-E53B820336B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altLang="zh-CN" dirty="0"/>
              <a:t>Start with easiest implementable, business-critical functions</a:t>
            </a:r>
          </a:p>
        </p:txBody>
      </p:sp>
      <p:pic>
        <p:nvPicPr>
          <p:cNvPr id="14" name="Picture Placeholder 13" descr="Empty office chairs">
            <a:extLst>
              <a:ext uri="{FF2B5EF4-FFF2-40B4-BE49-F238E27FC236}">
                <a16:creationId xmlns:a16="http://schemas.microsoft.com/office/drawing/2014/main" id="{33C59A08-3A06-4556-AC83-C1337E73D0B3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61472" y="2073439"/>
            <a:ext cx="1621032" cy="1841551"/>
          </a:xfrm>
        </p:spPr>
      </p:pic>
      <p:sp>
        <p:nvSpPr>
          <p:cNvPr id="41" name="Text Placeholder">
            <a:extLst>
              <a:ext uri="{FF2B5EF4-FFF2-40B4-BE49-F238E27FC236}">
                <a16:creationId xmlns:a16="http://schemas.microsoft.com/office/drawing/2014/main" id="{DBA8686B-D3EF-40DF-939C-F875885DD59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altLang="zh-CN" dirty="0"/>
              <a:t>Deploy</a:t>
            </a:r>
          </a:p>
          <a:p>
            <a:endParaRPr lang="zh-CN" altLang="en-US" dirty="0"/>
          </a:p>
        </p:txBody>
      </p:sp>
      <p:sp>
        <p:nvSpPr>
          <p:cNvPr id="42" name="Text Placeholder">
            <a:extLst>
              <a:ext uri="{FF2B5EF4-FFF2-40B4-BE49-F238E27FC236}">
                <a16:creationId xmlns:a16="http://schemas.microsoft.com/office/drawing/2014/main" id="{6BF979FF-A4F0-4625-889A-AB985F98B2D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pPr lvl="0"/>
            <a:r>
              <a:rPr lang="en-US" dirty="0"/>
              <a:t>Continuous monitoring; cloud services</a:t>
            </a:r>
          </a:p>
        </p:txBody>
      </p:sp>
      <p:pic>
        <p:nvPicPr>
          <p:cNvPr id="90" name="Picture Placeholder 89" descr="People around a table on their laptops">
            <a:extLst>
              <a:ext uri="{FF2B5EF4-FFF2-40B4-BE49-F238E27FC236}">
                <a16:creationId xmlns:a16="http://schemas.microsoft.com/office/drawing/2014/main" id="{241F4F4E-4DAB-34E3-D036-85F0CB76A536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3" name="Text Placeholder">
            <a:extLst>
              <a:ext uri="{FF2B5EF4-FFF2-40B4-BE49-F238E27FC236}">
                <a16:creationId xmlns:a16="http://schemas.microsoft.com/office/drawing/2014/main" id="{759A333C-6D37-427A-BE2A-4C2660134A5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altLang="zh-CN" dirty="0"/>
              <a:t>Analyze</a:t>
            </a:r>
          </a:p>
          <a:p>
            <a:endParaRPr lang="zh-CN" altLang="en-US" dirty="0"/>
          </a:p>
        </p:txBody>
      </p:sp>
      <p:sp>
        <p:nvSpPr>
          <p:cNvPr id="50" name="Text Placeholder">
            <a:extLst>
              <a:ext uri="{FF2B5EF4-FFF2-40B4-BE49-F238E27FC236}">
                <a16:creationId xmlns:a16="http://schemas.microsoft.com/office/drawing/2014/main" id="{4E9BE8F8-2FF1-43CB-B1AA-4F07E411D171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altLang="zh-CN" dirty="0"/>
              <a:t>Key data metrics, audits, compliance</a:t>
            </a:r>
          </a:p>
          <a:p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D9DED-0D81-19D6-DF40-E6B4B5BFEF9E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494EF70-72E9-A04A-ABC4-D73B581C1085}"/>
              </a:ext>
            </a:extLst>
          </p:cNvPr>
          <p:cNvSpPr/>
          <p:nvPr/>
        </p:nvSpPr>
        <p:spPr>
          <a:xfrm>
            <a:off x="2604314" y="4460022"/>
            <a:ext cx="374857" cy="336884"/>
          </a:xfrm>
          <a:prstGeom prst="rightArrow">
            <a:avLst/>
          </a:prstGeom>
          <a:solidFill>
            <a:srgbClr val="263E5A"/>
          </a:solidFill>
          <a:ln>
            <a:solidFill>
              <a:srgbClr val="263E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FC11219-E524-4891-4D32-5BCAADDB6B5E}"/>
              </a:ext>
            </a:extLst>
          </p:cNvPr>
          <p:cNvSpPr/>
          <p:nvPr/>
        </p:nvSpPr>
        <p:spPr>
          <a:xfrm>
            <a:off x="4864579" y="4460022"/>
            <a:ext cx="374857" cy="336884"/>
          </a:xfrm>
          <a:prstGeom prst="rightArrow">
            <a:avLst/>
          </a:prstGeom>
          <a:solidFill>
            <a:srgbClr val="263E5A"/>
          </a:solidFill>
          <a:ln>
            <a:solidFill>
              <a:srgbClr val="263E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0A5EF98-F6DC-FA74-6830-29783476004F}"/>
              </a:ext>
            </a:extLst>
          </p:cNvPr>
          <p:cNvSpPr/>
          <p:nvPr/>
        </p:nvSpPr>
        <p:spPr>
          <a:xfrm>
            <a:off x="6951473" y="4460022"/>
            <a:ext cx="374857" cy="336884"/>
          </a:xfrm>
          <a:prstGeom prst="rightArrow">
            <a:avLst/>
          </a:prstGeom>
          <a:solidFill>
            <a:srgbClr val="263E5A"/>
          </a:solidFill>
          <a:ln>
            <a:solidFill>
              <a:srgbClr val="263E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EB339B8-4BC9-7145-5768-7E7242FAC829}"/>
              </a:ext>
            </a:extLst>
          </p:cNvPr>
          <p:cNvSpPr/>
          <p:nvPr/>
        </p:nvSpPr>
        <p:spPr>
          <a:xfrm>
            <a:off x="9103633" y="4462344"/>
            <a:ext cx="374857" cy="336884"/>
          </a:xfrm>
          <a:prstGeom prst="rightArrow">
            <a:avLst/>
          </a:prstGeom>
          <a:solidFill>
            <a:srgbClr val="263E5A"/>
          </a:solidFill>
          <a:ln>
            <a:solidFill>
              <a:srgbClr val="263E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40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5" y="1285921"/>
            <a:ext cx="6599429" cy="1325563"/>
          </a:xfrm>
        </p:spPr>
        <p:txBody>
          <a:bodyPr/>
          <a:lstStyle/>
          <a:p>
            <a:r>
              <a:rPr lang="en-US" dirty="0"/>
              <a:t>Cultural Change</a:t>
            </a:r>
          </a:p>
        </p:txBody>
      </p:sp>
      <p:pic>
        <p:nvPicPr>
          <p:cNvPr id="26" name="Picture Placeholder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6D3C8BC-FB28-3127-D29E-D4195120A3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50705" y="3282698"/>
            <a:ext cx="2653545" cy="587964"/>
          </a:xfrm>
        </p:spPr>
        <p:txBody>
          <a:bodyPr/>
          <a:lstStyle/>
          <a:p>
            <a:r>
              <a:rPr lang="en-US" dirty="0"/>
              <a:t>Systematic Change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50705" y="3903616"/>
            <a:ext cx="2653545" cy="1727103"/>
          </a:xfrm>
        </p:spPr>
        <p:txBody>
          <a:bodyPr/>
          <a:lstStyle/>
          <a:p>
            <a:r>
              <a:rPr lang="en-US" dirty="0"/>
              <a:t>Make security a focus of top-level technical review</a:t>
            </a:r>
          </a:p>
          <a:p>
            <a:endParaRPr lang="en-US" dirty="0"/>
          </a:p>
          <a:p>
            <a:r>
              <a:rPr lang="en-US" dirty="0"/>
              <a:t>Educating management on security concerns and pushing awareness</a:t>
            </a:r>
          </a:p>
          <a:p>
            <a:endParaRPr lang="en-US" dirty="0"/>
          </a:p>
          <a:p>
            <a:r>
              <a:rPr lang="en-US" dirty="0"/>
              <a:t>Integrate security into product </a:t>
            </a:r>
            <a:r>
              <a:rPr lang="en-US" dirty="0" err="1"/>
              <a:t>roadmapping</a:t>
            </a:r>
            <a:r>
              <a:rPr lang="en-US" dirty="0"/>
              <a:t> and planning (continuous)</a:t>
            </a:r>
          </a:p>
          <a:p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C8E94EA-2767-D144-C1BB-32AA2C99723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811506" y="3282698"/>
            <a:ext cx="3012438" cy="587964"/>
          </a:xfrm>
        </p:spPr>
        <p:txBody>
          <a:bodyPr/>
          <a:lstStyle/>
          <a:p>
            <a:r>
              <a:rPr lang="en-US" dirty="0"/>
              <a:t>Collaboration Strategies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8466807-A2DA-EC5D-ACDE-B83D6F7169E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811506" y="3903616"/>
            <a:ext cx="2653545" cy="1727103"/>
          </a:xfrm>
        </p:spPr>
        <p:txBody>
          <a:bodyPr/>
          <a:lstStyle/>
          <a:p>
            <a:r>
              <a:rPr lang="en-US" dirty="0"/>
              <a:t>Agile team cross-communication and planning</a:t>
            </a:r>
          </a:p>
          <a:p>
            <a:endParaRPr lang="en-US" dirty="0"/>
          </a:p>
          <a:p>
            <a:r>
              <a:rPr lang="en-US" dirty="0"/>
              <a:t>Shared product roadmap vision between teams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Metrics, and </a:t>
            </a:r>
            <a:br>
              <a:rPr lang="en-US" dirty="0"/>
            </a:br>
            <a:r>
              <a:rPr lang="en-US" dirty="0"/>
              <a:t>Compliance</a:t>
            </a:r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Mean time to repair (MTTR) and mean time to detect (MTTD)</a:t>
            </a:r>
          </a:p>
          <a:p>
            <a:r>
              <a:rPr lang="en-US" dirty="0"/>
              <a:t>Cloud reporting metrics</a:t>
            </a:r>
          </a:p>
          <a:p>
            <a:r>
              <a:rPr lang="en-US" dirty="0"/>
              <a:t>Automation time and cost analysis</a:t>
            </a:r>
          </a:p>
          <a:p>
            <a:endParaRPr lang="en-US" dirty="0"/>
          </a:p>
        </p:txBody>
      </p:sp>
      <p:pic>
        <p:nvPicPr>
          <p:cNvPr id="194" name="Picture Placeholder 193" descr="Bar graph with upward trend with solid fill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Vulnerability escape rate</a:t>
            </a:r>
          </a:p>
          <a:p>
            <a:r>
              <a:rPr lang="en-US" dirty="0"/>
              <a:t>Root incident cause</a:t>
            </a:r>
          </a:p>
          <a:p>
            <a:endParaRPr lang="en-US" dirty="0"/>
          </a:p>
        </p:txBody>
      </p:sp>
      <p:pic>
        <p:nvPicPr>
          <p:cNvPr id="196" name="Picture Placeholder 195" descr="Link with solid fill">
            <a:extLst>
              <a:ext uri="{FF2B5EF4-FFF2-40B4-BE49-F238E27FC236}">
                <a16:creationId xmlns:a16="http://schemas.microsoft.com/office/drawing/2014/main" id="{B21D7164-3991-2960-0F80-CB302359CD8D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Compliance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HIPAA and GDPR compliance</a:t>
            </a:r>
          </a:p>
          <a:p>
            <a:r>
              <a:rPr lang="en-US" dirty="0"/>
              <a:t>External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&amp; Technologies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2F9A05-8E79-46FF-1ABA-927EF2D69B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893488" y="2073356"/>
            <a:ext cx="1865376" cy="866219"/>
          </a:xfrm>
        </p:spPr>
        <p:txBody>
          <a:bodyPr/>
          <a:lstStyle/>
          <a:p>
            <a:r>
              <a:rPr lang="en-US" dirty="0"/>
              <a:t>RPA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532F467-8DBE-D445-0CF7-D5D242DAD66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893488" y="2936036"/>
            <a:ext cx="1865376" cy="2464293"/>
          </a:xfrm>
        </p:spPr>
        <p:txBody>
          <a:bodyPr/>
          <a:lstStyle/>
          <a:p>
            <a:pPr lvl="0"/>
            <a:r>
              <a:rPr lang="en-US" dirty="0"/>
              <a:t>Automation of repetitive tasks to eliminate human error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8BF8F22-E288-84B0-03E9-82D678051D4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056044" y="2073356"/>
            <a:ext cx="1865376" cy="866219"/>
          </a:xfrm>
        </p:spPr>
        <p:txBody>
          <a:bodyPr/>
          <a:lstStyle/>
          <a:p>
            <a:r>
              <a:rPr lang="en-US" dirty="0"/>
              <a:t>Cloud Security Tools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ACB9342-C47E-6729-46BE-F10DBB78182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055591" y="2936036"/>
            <a:ext cx="1867186" cy="2471878"/>
          </a:xfrm>
        </p:spPr>
        <p:txBody>
          <a:bodyPr/>
          <a:lstStyle/>
          <a:p>
            <a:r>
              <a:rPr lang="en-US" dirty="0"/>
              <a:t>Ex: Microsoft</a:t>
            </a:r>
          </a:p>
          <a:p>
            <a:endParaRPr lang="en-US" dirty="0"/>
          </a:p>
          <a:p>
            <a:r>
              <a:rPr lang="en-US" dirty="0"/>
              <a:t>Microsoft Defender for Cloud, Microsoft Sentinel, Resource Manager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0C47E92-8875-E555-5480-8A9BAEE853A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218600" y="2073356"/>
            <a:ext cx="1865376" cy="866219"/>
          </a:xfrm>
        </p:spPr>
        <p:txBody>
          <a:bodyPr/>
          <a:lstStyle/>
          <a:p>
            <a:r>
              <a:rPr lang="en-US" dirty="0"/>
              <a:t>APIs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CD388C-8374-D810-DCE5-554B7E05F5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219504" y="2936036"/>
            <a:ext cx="1865376" cy="2464293"/>
          </a:xfrm>
        </p:spPr>
        <p:txBody>
          <a:bodyPr/>
          <a:lstStyle/>
          <a:p>
            <a:pPr lvl="0"/>
            <a:r>
              <a:rPr lang="en-US" dirty="0"/>
              <a:t>APIs control access and limit security breaches (network policies)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B87AFF1A-EF07-5FBF-C582-29AE302A47D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381156" y="2073356"/>
            <a:ext cx="1865376" cy="866219"/>
          </a:xfrm>
        </p:spPr>
        <p:txBody>
          <a:bodyPr/>
          <a:lstStyle/>
          <a:p>
            <a:r>
              <a:rPr lang="en-US" dirty="0"/>
              <a:t>Access Controls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E62055F1-67DB-9D6D-ABE2-20C3B2514A4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381607" y="2936036"/>
            <a:ext cx="1865376" cy="2464293"/>
          </a:xfrm>
        </p:spPr>
        <p:txBody>
          <a:bodyPr/>
          <a:lstStyle/>
          <a:p>
            <a:pPr lvl="0"/>
            <a:r>
              <a:rPr lang="en-US" dirty="0"/>
              <a:t>Ensure that access is only granted to mission-critical parties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5177ED-2E57-8FF5-AFD8-AA79A7B24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2076500"/>
            <a:ext cx="10515600" cy="85953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AD51DF-C727-4608-B606-5D6C957D4C4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511997D-2559-4D54-8469-327570B187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0D8C9A-C895-482B-B501-694996FFDE4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0</TotalTime>
  <Words>221</Words>
  <Application>Microsoft Office PowerPoint</Application>
  <PresentationFormat>Widescreen</PresentationFormat>
  <Paragraphs>72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等线</vt:lpstr>
      <vt:lpstr>Abadi</vt:lpstr>
      <vt:lpstr>Arial</vt:lpstr>
      <vt:lpstr>Calibri</vt:lpstr>
      <vt:lpstr>Posterama Text Black</vt:lpstr>
      <vt:lpstr>Posterama Text SemiBold</vt:lpstr>
      <vt:lpstr>Custom</vt:lpstr>
      <vt:lpstr>Implementing DevSecOps at  ABC Insurance Company</vt:lpstr>
      <vt:lpstr>Agenda</vt:lpstr>
      <vt:lpstr>Current State</vt:lpstr>
      <vt:lpstr>Strategic Roadmap</vt:lpstr>
      <vt:lpstr>Cultural Change</vt:lpstr>
      <vt:lpstr>Data, Metrics, and  Compliance</vt:lpstr>
      <vt:lpstr>Tools &amp; Technologies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2023-09-14T06:03:51Z</dcterms:created>
  <dcterms:modified xsi:type="dcterms:W3CDTF">2025-04-28T19:11:48Z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